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/>
    <p:restoredTop sz="94728"/>
  </p:normalViewPr>
  <p:slideViewPr>
    <p:cSldViewPr snapToGrid="0" snapToObjects="1">
      <p:cViewPr varScale="1">
        <p:scale>
          <a:sx n="123" d="100"/>
          <a:sy n="123" d="100"/>
        </p:scale>
        <p:origin x="232" y="2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DC164-833D-774F-AFDF-5341D7ABEA0D}" type="datetimeFigureOut">
              <a:rPr lang="en-US" smtClean="0"/>
              <a:t>2/1/20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E0465-173A-394D-B56B-1B01A153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54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E0465-173A-394D-B56B-1B01A15349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19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46B9F-9B37-954B-9CC3-2F2E3E82A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A86EC4-5F9E-CB44-8149-D02551A7C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DB59B-2F3F-1D4D-93DA-4A504203E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F2AE4-86E3-9544-9EFD-6883B9629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4FEB4-8051-6047-B976-B9CF37A0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19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CF94-91DE-9148-9D88-3FC748836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ACCFF-85B0-474B-8369-A940731E8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8741B-F654-554D-9563-2D6E17474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BB507-51A8-834A-BD4A-2C5088B96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9C877-08DD-8445-B245-B8F4AAD8D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39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D5E9D-B82E-CE4F-8CB0-DBB43491F4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3C8A82-C297-3A46-B0C3-D4AB21D6E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2B993-D8AE-6248-A6DB-A9E8991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88A0-A149-A14E-A8B8-6EBAC7C8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BF695-1DAF-A14F-BDCC-9658085F5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60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419A-9068-B647-9649-3D67A52B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7563D-DBD5-104E-B48E-D659F498C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AC70D-31F0-4E43-A0D8-B505A140F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F52B1-1E9E-0D4A-8480-C59CBFB3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36714-5A01-D142-9067-69D09C727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90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8637-AFAC-CA44-B3D4-53B4F96FF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ECDB6-D38A-2248-88A4-194DB2EC8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77E81-FE96-204C-A6DB-ED39B2238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8C1C3-085C-864B-A1D5-3059542BE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B54AC-98EB-C845-9A8A-CCC943154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0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661C2-174B-B841-AC02-B523FB8E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A6948-AC2E-9146-BD6C-27E711DFD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A31D-2680-5741-8F1D-AFF177829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DAC87-68D0-BF4D-9D23-F74382309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2/1/20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6EEF0-23F5-8640-9908-139E5CB54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1EE16-BBF1-304F-AB5C-BE43AC69B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58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0AD6-CE60-CC42-9CCA-3A609740D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DB204-359B-7A41-9B24-3BB8CD5C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C8048-2C11-3A4D-BC07-192F55CBBD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0C5537-3EE6-364D-A2E6-DA974F42D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84F7A7-FDB9-E848-BDAD-1F5B3775A8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E79FC9-BE38-4142-841A-153B214A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2/1/20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67FC7D-9F8D-6644-9C0F-134957DB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F8CC5A-CE8C-4846-8EB3-8AB30E779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30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05FC7-8E1F-9541-A0D2-0DA11D73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FAD56D-0A85-0D42-8709-8CBC78604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2/1/20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3AFA2-5C68-1349-AD83-A416A6385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323B0-D7D6-0941-BCC4-6C037AF39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9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7875E4-508E-2E40-9F25-0E26B258A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2/1/20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5FC401-5332-2F4A-A37F-30F20E834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8DFED-52D9-AC4C-A638-6C7DD6A0D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23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64A06-B837-4D43-8B57-990393F15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D4EEE-BC75-C749-A3AC-F5660BD27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DE3C26-C9D5-F945-90E5-267A07A42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728D8-1865-B041-9658-B3FAEFE9E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2/1/20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C4BE5-E854-7D4C-870B-681D4D3B2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95BAA-CAD5-E24D-A968-FFE9E198F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12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0C1A3-104F-D343-B49F-26F6243BE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FA4CF-CEFE-F446-BA5D-37417FE22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4A556-0006-6C4F-B472-3C85C3437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1BB76-90E7-224C-9E1C-6B9BBAAB9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2/1/20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BD1D1-A257-0B46-BBF1-9772B1306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FCF3F-B48A-9E43-B212-2359418F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35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0F38B-C558-DB4C-9800-9A663B76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71797-6C42-2444-8BE4-1A11D1751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A0529-7541-2B4C-939C-DE2ACF2034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D73AC-FDE0-FD4A-93AB-564290B99001}" type="datetimeFigureOut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D2961-DB47-CB49-930F-AA7BCC62B9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0AED6-2DC2-B14B-835B-6B1E17E46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961653-03BC-5045-BBE1-9BB8A072FB1C}"/>
              </a:ext>
            </a:extLst>
          </p:cNvPr>
          <p:cNvSpPr/>
          <p:nvPr/>
        </p:nvSpPr>
        <p:spPr>
          <a:xfrm>
            <a:off x="1923855" y="331892"/>
            <a:ext cx="7051919" cy="629956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VISION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6EFFD-3868-524A-83E8-D53AA325E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1"/>
          <a:stretch/>
        </p:blipFill>
        <p:spPr>
          <a:xfrm>
            <a:off x="210696" y="806181"/>
            <a:ext cx="1430116" cy="14005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02AB1A-722F-C54E-ADB6-C563AA358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51"/>
          <a:stretch/>
        </p:blipFill>
        <p:spPr>
          <a:xfrm>
            <a:off x="9172161" y="4709098"/>
            <a:ext cx="1430116" cy="1400572"/>
          </a:xfrm>
          <a:prstGeom prst="rect">
            <a:avLst/>
          </a:prstGeom>
        </p:spPr>
      </p:pic>
      <p:cxnSp>
        <p:nvCxnSpPr>
          <p:cNvPr id="14" name="Straight Arrow Connector 29">
            <a:extLst>
              <a:ext uri="{FF2B5EF4-FFF2-40B4-BE49-F238E27FC236}">
                <a16:creationId xmlns:a16="http://schemas.microsoft.com/office/drawing/2014/main" id="{DD46D3C4-D10E-CF4D-AF74-5A02B8AE9FB7}"/>
              </a:ext>
            </a:extLst>
          </p:cNvPr>
          <p:cNvCxnSpPr>
            <a:cxnSpLocks/>
          </p:cNvCxnSpPr>
          <p:nvPr/>
        </p:nvCxnSpPr>
        <p:spPr>
          <a:xfrm>
            <a:off x="7588630" y="3420245"/>
            <a:ext cx="2952370" cy="8755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9">
            <a:extLst>
              <a:ext uri="{FF2B5EF4-FFF2-40B4-BE49-F238E27FC236}">
                <a16:creationId xmlns:a16="http://schemas.microsoft.com/office/drawing/2014/main" id="{8D4D416C-3E38-2849-B0DF-6432B88769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90924" y="1541948"/>
            <a:ext cx="4517375" cy="1433482"/>
          </a:xfrm>
          <a:prstGeom prst="bentConnector3">
            <a:avLst>
              <a:gd name="adj1" fmla="val 56"/>
            </a:avLst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F6A295-F81B-A148-B3BD-BECEDA3763D4}"/>
              </a:ext>
            </a:extLst>
          </p:cNvPr>
          <p:cNvSpPr txBox="1"/>
          <p:nvPr/>
        </p:nvSpPr>
        <p:spPr>
          <a:xfrm>
            <a:off x="7588630" y="2551473"/>
            <a:ext cx="273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latent space </a:t>
            </a:r>
          </a:p>
          <a:p>
            <a:r>
              <a:rPr lang="en-US" sz="16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(32, )</a:t>
            </a:r>
          </a:p>
          <a:p>
            <a:r>
              <a:rPr lang="en-US" sz="16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z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895ADA-3A4A-BB48-9EFC-8E1C63E72D9E}"/>
              </a:ext>
            </a:extLst>
          </p:cNvPr>
          <p:cNvSpPr txBox="1"/>
          <p:nvPr/>
        </p:nvSpPr>
        <p:spPr>
          <a:xfrm>
            <a:off x="8998051" y="3053472"/>
            <a:ext cx="1497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to the 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23F9F0-9F9A-AD4B-9D93-F9AF79789E90}"/>
              </a:ext>
            </a:extLst>
          </p:cNvPr>
          <p:cNvSpPr txBox="1"/>
          <p:nvPr/>
        </p:nvSpPr>
        <p:spPr>
          <a:xfrm>
            <a:off x="7680969" y="0"/>
            <a:ext cx="2733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to the controller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7BDAD41-74A6-0041-8AD1-7EADD0D7201E}"/>
              </a:ext>
            </a:extLst>
          </p:cNvPr>
          <p:cNvSpPr/>
          <p:nvPr/>
        </p:nvSpPr>
        <p:spPr>
          <a:xfrm>
            <a:off x="4522355" y="1901255"/>
            <a:ext cx="1610515" cy="8430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statistics</a:t>
            </a:r>
          </a:p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(64, )</a:t>
            </a:r>
          </a:p>
          <a:p>
            <a:pPr algn="ctr"/>
            <a:r>
              <a:rPr lang="el-GR" sz="1400" dirty="0"/>
              <a:t>μ</a:t>
            </a:r>
            <a:r>
              <a:rPr lang="en-US" sz="1400" dirty="0"/>
              <a:t>, </a:t>
            </a:r>
            <a:r>
              <a:rPr lang="el-GR" sz="1400" dirty="0"/>
              <a:t>σ</a:t>
            </a:r>
            <a:r>
              <a:rPr lang="en-US" sz="1400" baseline="30000" dirty="0"/>
              <a:t>2</a:t>
            </a:r>
            <a:endParaRPr lang="en-DE" sz="1400" baseline="30000"/>
          </a:p>
        </p:txBody>
      </p:sp>
      <p:sp>
        <p:nvSpPr>
          <p:cNvPr id="46" name="Trapezium 45">
            <a:extLst>
              <a:ext uri="{FF2B5EF4-FFF2-40B4-BE49-F238E27FC236}">
                <a16:creationId xmlns:a16="http://schemas.microsoft.com/office/drawing/2014/main" id="{0EAE9765-2B5C-A640-B08A-F3DCC7479069}"/>
              </a:ext>
            </a:extLst>
          </p:cNvPr>
          <p:cNvSpPr/>
          <p:nvPr/>
        </p:nvSpPr>
        <p:spPr>
          <a:xfrm rot="16200000">
            <a:off x="6389643" y="4527321"/>
            <a:ext cx="1816670" cy="1764128"/>
          </a:xfrm>
          <a:prstGeom prst="trapezoi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decoder</a:t>
            </a:r>
          </a:p>
          <a:p>
            <a:pPr algn="ctr"/>
            <a:endParaRPr lang="en-US" sz="1400" dirty="0">
              <a:latin typeface="Rubik" pitchFamily="2" charset="-79"/>
              <a:ea typeface="Yu Gothic UI" panose="020B0500000000000000" pitchFamily="34" charset="-128"/>
              <a:cs typeface="Rubik" pitchFamily="2" charset="-79"/>
            </a:endParaRPr>
          </a:p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D(z | x)</a:t>
            </a:r>
          </a:p>
        </p:txBody>
      </p:sp>
      <p:sp>
        <p:nvSpPr>
          <p:cNvPr id="47" name="Trapezium 46">
            <a:extLst>
              <a:ext uri="{FF2B5EF4-FFF2-40B4-BE49-F238E27FC236}">
                <a16:creationId xmlns:a16="http://schemas.microsoft.com/office/drawing/2014/main" id="{1030FD98-F814-E945-A496-2EC262091643}"/>
              </a:ext>
            </a:extLst>
          </p:cNvPr>
          <p:cNvSpPr/>
          <p:nvPr/>
        </p:nvSpPr>
        <p:spPr>
          <a:xfrm rot="5400000">
            <a:off x="2381634" y="624403"/>
            <a:ext cx="1816670" cy="1764128"/>
          </a:xfrm>
          <a:prstGeom prst="trapezoi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encoder</a:t>
            </a:r>
          </a:p>
          <a:p>
            <a:pPr algn="ctr"/>
            <a:endParaRPr lang="en-US" sz="1400" dirty="0">
              <a:latin typeface="Rubik" pitchFamily="2" charset="-79"/>
              <a:ea typeface="Yu Gothic UI" panose="020B0500000000000000" pitchFamily="34" charset="-128"/>
              <a:cs typeface="Rubik" pitchFamily="2" charset="-79"/>
            </a:endParaRPr>
          </a:p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E(z | x)</a:t>
            </a:r>
          </a:p>
        </p:txBody>
      </p:sp>
      <p:cxnSp>
        <p:nvCxnSpPr>
          <p:cNvPr id="53" name="Straight Arrow Connector 29">
            <a:extLst>
              <a:ext uri="{FF2B5EF4-FFF2-40B4-BE49-F238E27FC236}">
                <a16:creationId xmlns:a16="http://schemas.microsoft.com/office/drawing/2014/main" id="{D73B4871-B079-E14C-A2B5-E4ED958A3CF9}"/>
              </a:ext>
            </a:extLst>
          </p:cNvPr>
          <p:cNvCxnSpPr>
            <a:cxnSpLocks/>
            <a:stCxn id="47" idx="0"/>
            <a:endCxn id="37" idx="0"/>
          </p:cNvCxnSpPr>
          <p:nvPr/>
        </p:nvCxnSpPr>
        <p:spPr>
          <a:xfrm>
            <a:off x="4172033" y="1506467"/>
            <a:ext cx="1155580" cy="394788"/>
          </a:xfrm>
          <a:prstGeom prst="bentConnector2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023450AB-05B2-9A48-B6DF-DA9D7F2DBD73}"/>
              </a:ext>
            </a:extLst>
          </p:cNvPr>
          <p:cNvSpPr/>
          <p:nvPr/>
        </p:nvSpPr>
        <p:spPr>
          <a:xfrm>
            <a:off x="4522355" y="2960923"/>
            <a:ext cx="1610515" cy="8430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gaussians</a:t>
            </a:r>
          </a:p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(32, )</a:t>
            </a:r>
          </a:p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N(</a:t>
            </a:r>
            <a:r>
              <a:rPr lang="el-GR" sz="1400" dirty="0"/>
              <a:t>μ</a:t>
            </a:r>
            <a:r>
              <a:rPr lang="en-US" sz="1400" dirty="0"/>
              <a:t>, </a:t>
            </a:r>
            <a:r>
              <a:rPr lang="el-GR" sz="1400" dirty="0"/>
              <a:t>σ</a:t>
            </a:r>
            <a:r>
              <a:rPr lang="en-US" sz="1400" baseline="30000" dirty="0"/>
              <a:t>2</a:t>
            </a:r>
            <a:r>
              <a:rPr lang="en-US" sz="1400" dirty="0"/>
              <a:t>)</a:t>
            </a:r>
            <a:endParaRPr lang="en-DE" sz="140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B6F7853-CA49-2443-BFC5-56653D06D707}"/>
              </a:ext>
            </a:extLst>
          </p:cNvPr>
          <p:cNvSpPr/>
          <p:nvPr/>
        </p:nvSpPr>
        <p:spPr>
          <a:xfrm>
            <a:off x="4530593" y="4020591"/>
            <a:ext cx="1610516" cy="8430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latent space</a:t>
            </a:r>
          </a:p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(32, )</a:t>
            </a:r>
          </a:p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z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BEB9445-48F8-9F45-B4F4-2EA0BF01BE55}"/>
              </a:ext>
            </a:extLst>
          </p:cNvPr>
          <p:cNvSpPr/>
          <p:nvPr/>
        </p:nvSpPr>
        <p:spPr>
          <a:xfrm>
            <a:off x="116953" y="2297820"/>
            <a:ext cx="1610515" cy="843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observation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(64, 64, 3 )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x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6604D51-9D2C-9041-8B50-1A5B3A5CD60C}"/>
              </a:ext>
            </a:extLst>
          </p:cNvPr>
          <p:cNvSpPr/>
          <p:nvPr/>
        </p:nvSpPr>
        <p:spPr>
          <a:xfrm>
            <a:off x="2249630" y="5195447"/>
            <a:ext cx="1920254" cy="534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reconstruction loss</a:t>
            </a:r>
          </a:p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x – x’</a:t>
            </a:r>
          </a:p>
        </p:txBody>
      </p:sp>
      <p:cxnSp>
        <p:nvCxnSpPr>
          <p:cNvPr id="74" name="Straight Arrow Connector 29">
            <a:extLst>
              <a:ext uri="{FF2B5EF4-FFF2-40B4-BE49-F238E27FC236}">
                <a16:creationId xmlns:a16="http://schemas.microsoft.com/office/drawing/2014/main" id="{95E75D52-5397-5941-8459-05348E5A50E7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 flipH="1">
            <a:off x="6361745" y="2584197"/>
            <a:ext cx="373485" cy="6677462"/>
          </a:xfrm>
          <a:prstGeom prst="bentConnector4">
            <a:avLst>
              <a:gd name="adj1" fmla="val -94292"/>
              <a:gd name="adj2" fmla="val 100013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8EF9AB22-BD02-9C4A-8060-D9B9382B1EEB}"/>
              </a:ext>
            </a:extLst>
          </p:cNvPr>
          <p:cNvSpPr/>
          <p:nvPr/>
        </p:nvSpPr>
        <p:spPr>
          <a:xfrm>
            <a:off x="2251778" y="3108484"/>
            <a:ext cx="1920255" cy="5427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KLD loss</a:t>
            </a:r>
          </a:p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KLD(N(</a:t>
            </a:r>
            <a:r>
              <a:rPr lang="el-GR" sz="1400" dirty="0"/>
              <a:t>μ</a:t>
            </a:r>
            <a:r>
              <a:rPr lang="en-US" sz="1400" dirty="0"/>
              <a:t>, </a:t>
            </a:r>
            <a:r>
              <a:rPr lang="el-GR" sz="1400" dirty="0"/>
              <a:t>σ</a:t>
            </a:r>
            <a:r>
              <a:rPr lang="en-US" sz="1400" baseline="30000" dirty="0"/>
              <a:t>2</a:t>
            </a:r>
            <a:r>
              <a:rPr lang="en-US" sz="1400" dirty="0"/>
              <a:t>) </a:t>
            </a:r>
            <a:r>
              <a:rPr lang="en-US" sz="1400" dirty="0">
                <a:latin typeface="Rubik" pitchFamily="2" charset="-79"/>
                <a:cs typeface="Rubik" pitchFamily="2" charset="-79"/>
              </a:rPr>
              <a:t>|| N(0, 1))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86F4600-840B-F34E-8882-2584752D571D}"/>
              </a:ext>
            </a:extLst>
          </p:cNvPr>
          <p:cNvSpPr/>
          <p:nvPr/>
        </p:nvSpPr>
        <p:spPr>
          <a:xfrm>
            <a:off x="9081961" y="3951387"/>
            <a:ext cx="1610515" cy="843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reconstruction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(64, 64, 3 )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x’</a:t>
            </a:r>
          </a:p>
        </p:txBody>
      </p:sp>
      <p:cxnSp>
        <p:nvCxnSpPr>
          <p:cNvPr id="82" name="Straight Arrow Connector 29">
            <a:extLst>
              <a:ext uri="{FF2B5EF4-FFF2-40B4-BE49-F238E27FC236}">
                <a16:creationId xmlns:a16="http://schemas.microsoft.com/office/drawing/2014/main" id="{81F1449B-5608-0745-BB53-6E014192EC9C}"/>
              </a:ext>
            </a:extLst>
          </p:cNvPr>
          <p:cNvCxnSpPr>
            <a:cxnSpLocks/>
            <a:stCxn id="62" idx="2"/>
            <a:endCxn id="46" idx="0"/>
          </p:cNvCxnSpPr>
          <p:nvPr/>
        </p:nvCxnSpPr>
        <p:spPr>
          <a:xfrm rot="16200000" flipH="1">
            <a:off x="5603033" y="4596503"/>
            <a:ext cx="545699" cy="1080063"/>
          </a:xfrm>
          <a:prstGeom prst="bentConnector2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29">
            <a:extLst>
              <a:ext uri="{FF2B5EF4-FFF2-40B4-BE49-F238E27FC236}">
                <a16:creationId xmlns:a16="http://schemas.microsoft.com/office/drawing/2014/main" id="{D4EA63D1-C05E-4A43-9620-88A38B7B8221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5327611" y="2744349"/>
            <a:ext cx="2" cy="216574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29">
            <a:extLst>
              <a:ext uri="{FF2B5EF4-FFF2-40B4-BE49-F238E27FC236}">
                <a16:creationId xmlns:a16="http://schemas.microsoft.com/office/drawing/2014/main" id="{114396E6-BE42-0C4F-B99C-EF8E90AF93C6}"/>
              </a:ext>
            </a:extLst>
          </p:cNvPr>
          <p:cNvCxnSpPr>
            <a:cxnSpLocks/>
          </p:cNvCxnSpPr>
          <p:nvPr/>
        </p:nvCxnSpPr>
        <p:spPr>
          <a:xfrm>
            <a:off x="5327609" y="3816765"/>
            <a:ext cx="2" cy="216574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29">
            <a:extLst>
              <a:ext uri="{FF2B5EF4-FFF2-40B4-BE49-F238E27FC236}">
                <a16:creationId xmlns:a16="http://schemas.microsoft.com/office/drawing/2014/main" id="{AC021C21-1BB7-0942-9F78-F680020AE039}"/>
              </a:ext>
            </a:extLst>
          </p:cNvPr>
          <p:cNvCxnSpPr>
            <a:cxnSpLocks/>
            <a:stCxn id="3" idx="3"/>
            <a:endCxn id="47" idx="2"/>
          </p:cNvCxnSpPr>
          <p:nvPr/>
        </p:nvCxnSpPr>
        <p:spPr>
          <a:xfrm>
            <a:off x="1640812" y="1506467"/>
            <a:ext cx="76709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29">
            <a:extLst>
              <a:ext uri="{FF2B5EF4-FFF2-40B4-BE49-F238E27FC236}">
                <a16:creationId xmlns:a16="http://schemas.microsoft.com/office/drawing/2014/main" id="{5011B110-8E13-2445-B03C-C15DD65BF616}"/>
              </a:ext>
            </a:extLst>
          </p:cNvPr>
          <p:cNvCxnSpPr>
            <a:cxnSpLocks/>
            <a:stCxn id="3" idx="3"/>
            <a:endCxn id="73" idx="1"/>
          </p:cNvCxnSpPr>
          <p:nvPr/>
        </p:nvCxnSpPr>
        <p:spPr>
          <a:xfrm>
            <a:off x="1640812" y="1506467"/>
            <a:ext cx="608818" cy="3956196"/>
          </a:xfrm>
          <a:prstGeom prst="bentConnector3">
            <a:avLst>
              <a:gd name="adj1" fmla="val 20232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29">
            <a:extLst>
              <a:ext uri="{FF2B5EF4-FFF2-40B4-BE49-F238E27FC236}">
                <a16:creationId xmlns:a16="http://schemas.microsoft.com/office/drawing/2014/main" id="{2FC5D4B5-9417-8846-9C32-071FAE42BFB3}"/>
              </a:ext>
            </a:extLst>
          </p:cNvPr>
          <p:cNvCxnSpPr>
            <a:cxnSpLocks/>
            <a:stCxn id="61" idx="1"/>
            <a:endCxn id="79" idx="3"/>
          </p:cNvCxnSpPr>
          <p:nvPr/>
        </p:nvCxnSpPr>
        <p:spPr>
          <a:xfrm flipH="1" flipV="1">
            <a:off x="4172033" y="3379866"/>
            <a:ext cx="350322" cy="260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29">
            <a:extLst>
              <a:ext uri="{FF2B5EF4-FFF2-40B4-BE49-F238E27FC236}">
                <a16:creationId xmlns:a16="http://schemas.microsoft.com/office/drawing/2014/main" id="{1CF6C2C2-75D2-7740-A8AE-DAE9EB96153A}"/>
              </a:ext>
            </a:extLst>
          </p:cNvPr>
          <p:cNvCxnSpPr>
            <a:cxnSpLocks/>
            <a:stCxn id="46" idx="2"/>
            <a:endCxn id="20" idx="1"/>
          </p:cNvCxnSpPr>
          <p:nvPr/>
        </p:nvCxnSpPr>
        <p:spPr>
          <a:xfrm flipV="1">
            <a:off x="8180042" y="5409384"/>
            <a:ext cx="992119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339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84A3D6F-950D-944B-8005-9D168CBF75FA}"/>
              </a:ext>
            </a:extLst>
          </p:cNvPr>
          <p:cNvSpPr/>
          <p:nvPr/>
        </p:nvSpPr>
        <p:spPr>
          <a:xfrm>
            <a:off x="1749327" y="425789"/>
            <a:ext cx="9658545" cy="619485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MEMORY</a:t>
            </a:r>
          </a:p>
        </p:txBody>
      </p:sp>
      <p:cxnSp>
        <p:nvCxnSpPr>
          <p:cNvPr id="2" name="Straight Arrow Connector 29">
            <a:extLst>
              <a:ext uri="{FF2B5EF4-FFF2-40B4-BE49-F238E27FC236}">
                <a16:creationId xmlns:a16="http://schemas.microsoft.com/office/drawing/2014/main" id="{3615AE7D-1042-5543-A976-DF0C0814645E}"/>
              </a:ext>
            </a:extLst>
          </p:cNvPr>
          <p:cNvCxnSpPr>
            <a:cxnSpLocks/>
          </p:cNvCxnSpPr>
          <p:nvPr/>
        </p:nvCxnSpPr>
        <p:spPr>
          <a:xfrm>
            <a:off x="248030" y="2717512"/>
            <a:ext cx="3155570" cy="8755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1D0740-A03C-EF46-A25C-11B8893465BD}"/>
              </a:ext>
            </a:extLst>
          </p:cNvPr>
          <p:cNvSpPr txBox="1"/>
          <p:nvPr/>
        </p:nvSpPr>
        <p:spPr>
          <a:xfrm>
            <a:off x="1828800" y="1889810"/>
            <a:ext cx="15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latent space </a:t>
            </a:r>
          </a:p>
          <a:p>
            <a:r>
              <a:rPr lang="en-US" sz="16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(32, )</a:t>
            </a:r>
          </a:p>
          <a:p>
            <a:r>
              <a:rPr lang="en-US" sz="16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CF7CE3-458C-5D49-BA8F-AE4B9AA2F100}"/>
              </a:ext>
            </a:extLst>
          </p:cNvPr>
          <p:cNvSpPr txBox="1"/>
          <p:nvPr/>
        </p:nvSpPr>
        <p:spPr>
          <a:xfrm>
            <a:off x="158851" y="2305308"/>
            <a:ext cx="1497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from vision </a:t>
            </a:r>
          </a:p>
        </p:txBody>
      </p:sp>
      <p:cxnSp>
        <p:nvCxnSpPr>
          <p:cNvPr id="5" name="Straight Arrow Connector 29">
            <a:extLst>
              <a:ext uri="{FF2B5EF4-FFF2-40B4-BE49-F238E27FC236}">
                <a16:creationId xmlns:a16="http://schemas.microsoft.com/office/drawing/2014/main" id="{F4433257-B483-D144-AA99-1DB19EE1B5E8}"/>
              </a:ext>
            </a:extLst>
          </p:cNvPr>
          <p:cNvCxnSpPr>
            <a:cxnSpLocks/>
          </p:cNvCxnSpPr>
          <p:nvPr/>
        </p:nvCxnSpPr>
        <p:spPr>
          <a:xfrm>
            <a:off x="248030" y="4376211"/>
            <a:ext cx="3155570" cy="8755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5F07E0-BE44-EB4F-A7C3-F976F566390C}"/>
              </a:ext>
            </a:extLst>
          </p:cNvPr>
          <p:cNvSpPr txBox="1"/>
          <p:nvPr/>
        </p:nvSpPr>
        <p:spPr>
          <a:xfrm>
            <a:off x="1724215" y="3548509"/>
            <a:ext cx="1679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previous action</a:t>
            </a:r>
          </a:p>
          <a:p>
            <a:r>
              <a:rPr lang="en-US" sz="16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(3, )</a:t>
            </a:r>
          </a:p>
          <a:p>
            <a:r>
              <a:rPr lang="en-US" sz="16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E32ED-4E49-244B-B621-F08A45D8B7C2}"/>
              </a:ext>
            </a:extLst>
          </p:cNvPr>
          <p:cNvSpPr txBox="1"/>
          <p:nvPr/>
        </p:nvSpPr>
        <p:spPr>
          <a:xfrm>
            <a:off x="158851" y="3964007"/>
            <a:ext cx="1497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from controller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CC55D8-EA17-2B42-A180-0F2FEF01A452}"/>
              </a:ext>
            </a:extLst>
          </p:cNvPr>
          <p:cNvSpPr/>
          <p:nvPr/>
        </p:nvSpPr>
        <p:spPr>
          <a:xfrm>
            <a:off x="0" y="215694"/>
            <a:ext cx="1610515" cy="8430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statistics</a:t>
            </a:r>
          </a:p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(64, )</a:t>
            </a:r>
          </a:p>
          <a:p>
            <a:pPr algn="ctr"/>
            <a:r>
              <a:rPr lang="el-GR" sz="1400" dirty="0"/>
              <a:t>μ</a:t>
            </a:r>
            <a:r>
              <a:rPr lang="en-US" sz="1400" dirty="0"/>
              <a:t>, </a:t>
            </a:r>
            <a:r>
              <a:rPr lang="el-GR" sz="1400" dirty="0"/>
              <a:t>σ</a:t>
            </a:r>
            <a:r>
              <a:rPr lang="en-US" sz="1400" baseline="30000" dirty="0"/>
              <a:t>2</a:t>
            </a:r>
            <a:endParaRPr lang="en-DE" sz="1400" baseline="3000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241F595-1DFA-2949-AA78-808B80082E8C}"/>
              </a:ext>
            </a:extLst>
          </p:cNvPr>
          <p:cNvSpPr/>
          <p:nvPr/>
        </p:nvSpPr>
        <p:spPr>
          <a:xfrm>
            <a:off x="4047067" y="1058789"/>
            <a:ext cx="2531533" cy="4941771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LSTM</a:t>
            </a:r>
          </a:p>
        </p:txBody>
      </p:sp>
      <p:cxnSp>
        <p:nvCxnSpPr>
          <p:cNvPr id="14" name="Straight Arrow Connector 29">
            <a:extLst>
              <a:ext uri="{FF2B5EF4-FFF2-40B4-BE49-F238E27FC236}">
                <a16:creationId xmlns:a16="http://schemas.microsoft.com/office/drawing/2014/main" id="{4CB99893-31C8-B040-B5EB-938F0E33A2EE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60424" y="817583"/>
            <a:ext cx="1116465" cy="874208"/>
          </a:xfrm>
          <a:prstGeom prst="bentConnector3">
            <a:avLst>
              <a:gd name="adj1" fmla="val 181042"/>
            </a:avLst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E264B74-2E15-654F-83EE-6EB76AA0DD38}"/>
              </a:ext>
            </a:extLst>
          </p:cNvPr>
          <p:cNvSpPr txBox="1"/>
          <p:nvPr/>
        </p:nvSpPr>
        <p:spPr>
          <a:xfrm>
            <a:off x="4670738" y="61805"/>
            <a:ext cx="2733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to the controller</a:t>
            </a:r>
          </a:p>
        </p:txBody>
      </p:sp>
      <p:cxnSp>
        <p:nvCxnSpPr>
          <p:cNvPr id="36" name="Straight Arrow Connector 29">
            <a:extLst>
              <a:ext uri="{FF2B5EF4-FFF2-40B4-BE49-F238E27FC236}">
                <a16:creationId xmlns:a16="http://schemas.microsoft.com/office/drawing/2014/main" id="{E53A82D2-6602-194C-9593-AE33A2272439}"/>
              </a:ext>
            </a:extLst>
          </p:cNvPr>
          <p:cNvCxnSpPr>
            <a:cxnSpLocks/>
          </p:cNvCxnSpPr>
          <p:nvPr/>
        </p:nvCxnSpPr>
        <p:spPr>
          <a:xfrm flipV="1">
            <a:off x="4576885" y="59006"/>
            <a:ext cx="0" cy="999783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333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Rounded Rectangle 326">
            <a:extLst>
              <a:ext uri="{FF2B5EF4-FFF2-40B4-BE49-F238E27FC236}">
                <a16:creationId xmlns:a16="http://schemas.microsoft.com/office/drawing/2014/main" id="{24C30007-5825-5042-B6CB-406B3B759821}"/>
              </a:ext>
            </a:extLst>
          </p:cNvPr>
          <p:cNvSpPr/>
          <p:nvPr/>
        </p:nvSpPr>
        <p:spPr>
          <a:xfrm>
            <a:off x="1516646" y="424246"/>
            <a:ext cx="9968172" cy="5777771"/>
          </a:xfrm>
          <a:prstGeom prst="roundRect">
            <a:avLst/>
          </a:prstGeom>
          <a:solidFill>
            <a:schemeClr val="tx1">
              <a:alpha val="72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AGENT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157DCC4-4544-BB47-83AD-AD5AE51E13DB}"/>
              </a:ext>
            </a:extLst>
          </p:cNvPr>
          <p:cNvSpPr/>
          <p:nvPr/>
        </p:nvSpPr>
        <p:spPr>
          <a:xfrm>
            <a:off x="1932726" y="3280276"/>
            <a:ext cx="3786225" cy="253943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VISION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5AC545-A38B-C14A-BDBB-9364D82C13D8}"/>
              </a:ext>
            </a:extLst>
          </p:cNvPr>
          <p:cNvSpPr/>
          <p:nvPr/>
        </p:nvSpPr>
        <p:spPr>
          <a:xfrm>
            <a:off x="6812694" y="3280277"/>
            <a:ext cx="3847070" cy="253943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MEMORY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A2029AE-88B8-AC41-A63E-20961681A8A7}"/>
              </a:ext>
            </a:extLst>
          </p:cNvPr>
          <p:cNvSpPr/>
          <p:nvPr/>
        </p:nvSpPr>
        <p:spPr>
          <a:xfrm>
            <a:off x="1907790" y="1304761"/>
            <a:ext cx="8751974" cy="132310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CONTROLLER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DF9FA6C-B28B-0F4E-8C11-682501292877}"/>
              </a:ext>
            </a:extLst>
          </p:cNvPr>
          <p:cNvSpPr/>
          <p:nvPr/>
        </p:nvSpPr>
        <p:spPr>
          <a:xfrm>
            <a:off x="141447" y="2292519"/>
            <a:ext cx="782289" cy="1081655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reflection endPos="0" dist="50800" dir="5400000" sy="-100000" algn="bl" rotWithShape="0"/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ENV</a:t>
            </a:r>
          </a:p>
        </p:txBody>
      </p:sp>
      <p:cxnSp>
        <p:nvCxnSpPr>
          <p:cNvPr id="47" name="Straight Arrow Connector 29">
            <a:extLst>
              <a:ext uri="{FF2B5EF4-FFF2-40B4-BE49-F238E27FC236}">
                <a16:creationId xmlns:a16="http://schemas.microsoft.com/office/drawing/2014/main" id="{5AA13972-CEB7-0841-9277-F4D42B7923D6}"/>
              </a:ext>
            </a:extLst>
          </p:cNvPr>
          <p:cNvCxnSpPr>
            <a:cxnSpLocks/>
            <a:endCxn id="46" idx="0"/>
          </p:cNvCxnSpPr>
          <p:nvPr/>
        </p:nvCxnSpPr>
        <p:spPr>
          <a:xfrm rot="10800000" flipV="1">
            <a:off x="532593" y="584887"/>
            <a:ext cx="2268281" cy="1707632"/>
          </a:xfrm>
          <a:prstGeom prst="curvedConnector2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29">
            <a:extLst>
              <a:ext uri="{FF2B5EF4-FFF2-40B4-BE49-F238E27FC236}">
                <a16:creationId xmlns:a16="http://schemas.microsoft.com/office/drawing/2014/main" id="{E5612845-4E0C-E441-A611-CC5C9277D07E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24077" y="1088869"/>
            <a:ext cx="2537253" cy="1529292"/>
          </a:xfrm>
          <a:prstGeom prst="curvedConnector3">
            <a:avLst>
              <a:gd name="adj1" fmla="val 100325"/>
            </a:avLst>
          </a:prstGeom>
          <a:ln w="508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29">
            <a:extLst>
              <a:ext uri="{FF2B5EF4-FFF2-40B4-BE49-F238E27FC236}">
                <a16:creationId xmlns:a16="http://schemas.microsoft.com/office/drawing/2014/main" id="{868B7F5F-4555-7545-AA58-250B4EAA6D66}"/>
              </a:ext>
            </a:extLst>
          </p:cNvPr>
          <p:cNvCxnSpPr>
            <a:cxnSpLocks/>
          </p:cNvCxnSpPr>
          <p:nvPr/>
        </p:nvCxnSpPr>
        <p:spPr>
          <a:xfrm flipH="1">
            <a:off x="2800867" y="584887"/>
            <a:ext cx="7027188" cy="1"/>
          </a:xfrm>
          <a:prstGeom prst="straightConnector1">
            <a:avLst/>
          </a:prstGeom>
          <a:ln w="508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29">
            <a:extLst>
              <a:ext uri="{FF2B5EF4-FFF2-40B4-BE49-F238E27FC236}">
                <a16:creationId xmlns:a16="http://schemas.microsoft.com/office/drawing/2014/main" id="{453FA4A1-4656-4147-8E3A-4D00F25B3303}"/>
              </a:ext>
            </a:extLst>
          </p:cNvPr>
          <p:cNvCxnSpPr>
            <a:cxnSpLocks/>
            <a:endCxn id="225" idx="0"/>
          </p:cNvCxnSpPr>
          <p:nvPr/>
        </p:nvCxnSpPr>
        <p:spPr>
          <a:xfrm>
            <a:off x="5704826" y="637285"/>
            <a:ext cx="13080" cy="1118629"/>
          </a:xfrm>
          <a:prstGeom prst="straightConnector1">
            <a:avLst/>
          </a:prstGeom>
          <a:ln w="5080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F5B82A25-5DFD-E345-BEC0-B43EE5C9CDA1}"/>
              </a:ext>
            </a:extLst>
          </p:cNvPr>
          <p:cNvSpPr txBox="1"/>
          <p:nvPr/>
        </p:nvSpPr>
        <p:spPr>
          <a:xfrm>
            <a:off x="5741116" y="666971"/>
            <a:ext cx="1416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action</a:t>
            </a:r>
          </a:p>
          <a:p>
            <a:r>
              <a:rPr lang="en-US" sz="12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(3, )</a:t>
            </a:r>
          </a:p>
          <a:p>
            <a:r>
              <a:rPr lang="en-US" sz="12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a’</a:t>
            </a:r>
          </a:p>
        </p:txBody>
      </p:sp>
      <p:cxnSp>
        <p:nvCxnSpPr>
          <p:cNvPr id="159" name="Straight Arrow Connector 29">
            <a:extLst>
              <a:ext uri="{FF2B5EF4-FFF2-40B4-BE49-F238E27FC236}">
                <a16:creationId xmlns:a16="http://schemas.microsoft.com/office/drawing/2014/main" id="{29894F25-22C6-6647-B0B1-D7080086813E}"/>
              </a:ext>
            </a:extLst>
          </p:cNvPr>
          <p:cNvCxnSpPr>
            <a:cxnSpLocks/>
            <a:stCxn id="46" idx="2"/>
            <a:endCxn id="167" idx="2"/>
          </p:cNvCxnSpPr>
          <p:nvPr/>
        </p:nvCxnSpPr>
        <p:spPr>
          <a:xfrm rot="16200000" flipH="1">
            <a:off x="801675" y="3105090"/>
            <a:ext cx="1328099" cy="1866265"/>
          </a:xfrm>
          <a:prstGeom prst="curved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rapezium 166">
            <a:extLst>
              <a:ext uri="{FF2B5EF4-FFF2-40B4-BE49-F238E27FC236}">
                <a16:creationId xmlns:a16="http://schemas.microsoft.com/office/drawing/2014/main" id="{2AD91488-E863-EE42-83EC-08CE7018DB0B}"/>
              </a:ext>
            </a:extLst>
          </p:cNvPr>
          <p:cNvSpPr/>
          <p:nvPr/>
        </p:nvSpPr>
        <p:spPr>
          <a:xfrm rot="5400000">
            <a:off x="2294341" y="4156028"/>
            <a:ext cx="1301519" cy="1092488"/>
          </a:xfrm>
          <a:prstGeom prst="trapezoid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E(z | x)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24DE8C0-2DBC-5248-B725-849234328B73}"/>
              </a:ext>
            </a:extLst>
          </p:cNvPr>
          <p:cNvSpPr txBox="1"/>
          <p:nvPr/>
        </p:nvSpPr>
        <p:spPr>
          <a:xfrm>
            <a:off x="482459" y="4613428"/>
            <a:ext cx="1049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observation</a:t>
            </a:r>
          </a:p>
          <a:p>
            <a:pPr algn="ctr"/>
            <a:r>
              <a:rPr lang="en-US" sz="12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(96, 96, 3)</a:t>
            </a:r>
          </a:p>
          <a:p>
            <a:pPr algn="ctr"/>
            <a:r>
              <a:rPr lang="en-US" sz="12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x</a:t>
            </a:r>
          </a:p>
        </p:txBody>
      </p:sp>
      <p:cxnSp>
        <p:nvCxnSpPr>
          <p:cNvPr id="174" name="Straight Arrow Connector 29">
            <a:extLst>
              <a:ext uri="{FF2B5EF4-FFF2-40B4-BE49-F238E27FC236}">
                <a16:creationId xmlns:a16="http://schemas.microsoft.com/office/drawing/2014/main" id="{206F94E2-E280-104C-8871-F9A604D567C8}"/>
              </a:ext>
            </a:extLst>
          </p:cNvPr>
          <p:cNvCxnSpPr>
            <a:cxnSpLocks/>
          </p:cNvCxnSpPr>
          <p:nvPr/>
        </p:nvCxnSpPr>
        <p:spPr>
          <a:xfrm flipH="1" flipV="1">
            <a:off x="3742717" y="2346428"/>
            <a:ext cx="16461" cy="2039044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29">
            <a:extLst>
              <a:ext uri="{FF2B5EF4-FFF2-40B4-BE49-F238E27FC236}">
                <a16:creationId xmlns:a16="http://schemas.microsoft.com/office/drawing/2014/main" id="{7A84F234-5E49-234F-970D-CE64CCA963D8}"/>
              </a:ext>
            </a:extLst>
          </p:cNvPr>
          <p:cNvCxnSpPr>
            <a:cxnSpLocks/>
          </p:cNvCxnSpPr>
          <p:nvPr/>
        </p:nvCxnSpPr>
        <p:spPr>
          <a:xfrm>
            <a:off x="3732153" y="3943690"/>
            <a:ext cx="4121214" cy="588224"/>
          </a:xfrm>
          <a:prstGeom prst="bentConnector3">
            <a:avLst>
              <a:gd name="adj1" fmla="val 60771"/>
            </a:avLst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C463A4B-64D0-A049-BF78-E2A5BD8F3F45}"/>
              </a:ext>
            </a:extLst>
          </p:cNvPr>
          <p:cNvSpPr/>
          <p:nvPr/>
        </p:nvSpPr>
        <p:spPr>
          <a:xfrm>
            <a:off x="7852211" y="3798766"/>
            <a:ext cx="664686" cy="17544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LSTM</a:t>
            </a:r>
          </a:p>
        </p:txBody>
      </p:sp>
      <p:cxnSp>
        <p:nvCxnSpPr>
          <p:cNvPr id="205" name="Straight Arrow Connector 29">
            <a:extLst>
              <a:ext uri="{FF2B5EF4-FFF2-40B4-BE49-F238E27FC236}">
                <a16:creationId xmlns:a16="http://schemas.microsoft.com/office/drawing/2014/main" id="{16B1222C-724A-9544-85C9-7841D0A3FC7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844966" y="3768280"/>
            <a:ext cx="234476" cy="295448"/>
          </a:xfrm>
          <a:prstGeom prst="curvedConnector4">
            <a:avLst>
              <a:gd name="adj1" fmla="val -122087"/>
              <a:gd name="adj2" fmla="val 182573"/>
            </a:avLst>
          </a:prstGeom>
          <a:ln w="50800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9">
            <a:extLst>
              <a:ext uri="{FF2B5EF4-FFF2-40B4-BE49-F238E27FC236}">
                <a16:creationId xmlns:a16="http://schemas.microsoft.com/office/drawing/2014/main" id="{FAE63C32-438C-3D42-891F-33894DE50268}"/>
              </a:ext>
            </a:extLst>
          </p:cNvPr>
          <p:cNvCxnSpPr>
            <a:cxnSpLocks/>
          </p:cNvCxnSpPr>
          <p:nvPr/>
        </p:nvCxnSpPr>
        <p:spPr>
          <a:xfrm flipH="1" flipV="1">
            <a:off x="7832867" y="2346428"/>
            <a:ext cx="2" cy="1155857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>
            <a:extLst>
              <a:ext uri="{FF2B5EF4-FFF2-40B4-BE49-F238E27FC236}">
                <a16:creationId xmlns:a16="http://schemas.microsoft.com/office/drawing/2014/main" id="{20D5F77A-44C0-3E48-8CD7-0C11F63CE771}"/>
              </a:ext>
            </a:extLst>
          </p:cNvPr>
          <p:cNvSpPr/>
          <p:nvPr/>
        </p:nvSpPr>
        <p:spPr>
          <a:xfrm>
            <a:off x="2918925" y="1755914"/>
            <a:ext cx="5597961" cy="5905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a = W [z, h] + b</a:t>
            </a:r>
          </a:p>
        </p:txBody>
      </p:sp>
      <p:sp>
        <p:nvSpPr>
          <p:cNvPr id="232" name="Trapezium 231">
            <a:extLst>
              <a:ext uri="{FF2B5EF4-FFF2-40B4-BE49-F238E27FC236}">
                <a16:creationId xmlns:a16="http://schemas.microsoft.com/office/drawing/2014/main" id="{5474F784-554B-2D48-A2D3-B190566CD0C7}"/>
              </a:ext>
            </a:extLst>
          </p:cNvPr>
          <p:cNvSpPr/>
          <p:nvPr/>
        </p:nvSpPr>
        <p:spPr>
          <a:xfrm rot="16200000">
            <a:off x="3953494" y="4155380"/>
            <a:ext cx="1301519" cy="1092488"/>
          </a:xfrm>
          <a:prstGeom prst="trapezoid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D(x’ | z)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477F8FFC-5B3A-2446-A616-8C0DE4ACF77F}"/>
              </a:ext>
            </a:extLst>
          </p:cNvPr>
          <p:cNvSpPr txBox="1"/>
          <p:nvPr/>
        </p:nvSpPr>
        <p:spPr>
          <a:xfrm>
            <a:off x="6406302" y="2651028"/>
            <a:ext cx="14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hidden state </a:t>
            </a:r>
          </a:p>
          <a:p>
            <a:pPr algn="r"/>
            <a:r>
              <a:rPr lang="en-US" sz="12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(256, )</a:t>
            </a:r>
          </a:p>
          <a:p>
            <a:pPr algn="r"/>
            <a:r>
              <a:rPr lang="en-US" sz="12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h’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817715EA-6BF5-0F4C-8295-00B65A5B6283}"/>
              </a:ext>
            </a:extLst>
          </p:cNvPr>
          <p:cNvSpPr txBox="1"/>
          <p:nvPr/>
        </p:nvSpPr>
        <p:spPr>
          <a:xfrm>
            <a:off x="7140262" y="3621229"/>
            <a:ext cx="504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h, c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D6A812B3-866B-BE4D-B82C-BCF82A69BAFB}"/>
              </a:ext>
            </a:extLst>
          </p:cNvPr>
          <p:cNvSpPr txBox="1"/>
          <p:nvPr/>
        </p:nvSpPr>
        <p:spPr>
          <a:xfrm>
            <a:off x="8068339" y="3482729"/>
            <a:ext cx="70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h’, c’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85AFCA65-4BE7-2245-B2B6-1D03B9D02E64}"/>
              </a:ext>
            </a:extLst>
          </p:cNvPr>
          <p:cNvSpPr txBox="1"/>
          <p:nvPr/>
        </p:nvSpPr>
        <p:spPr>
          <a:xfrm>
            <a:off x="446275" y="1534392"/>
            <a:ext cx="1416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a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EC8E95C-609E-AE4B-83FB-82897C6394DE}"/>
              </a:ext>
            </a:extLst>
          </p:cNvPr>
          <p:cNvSpPr txBox="1"/>
          <p:nvPr/>
        </p:nvSpPr>
        <p:spPr>
          <a:xfrm>
            <a:off x="446275" y="1051682"/>
            <a:ext cx="729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action</a:t>
            </a:r>
          </a:p>
          <a:p>
            <a:pPr algn="ctr"/>
            <a:r>
              <a:rPr lang="en-US" sz="12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a’</a:t>
            </a:r>
          </a:p>
        </p:txBody>
      </p:sp>
      <p:sp>
        <p:nvSpPr>
          <p:cNvPr id="313" name="Half-frame 312">
            <a:extLst>
              <a:ext uri="{FF2B5EF4-FFF2-40B4-BE49-F238E27FC236}">
                <a16:creationId xmlns:a16="http://schemas.microsoft.com/office/drawing/2014/main" id="{83DDFBAF-D381-F649-97A4-3789D63F0E20}"/>
              </a:ext>
            </a:extLst>
          </p:cNvPr>
          <p:cNvSpPr/>
          <p:nvPr/>
        </p:nvSpPr>
        <p:spPr>
          <a:xfrm rot="15876669">
            <a:off x="730590" y="1469609"/>
            <a:ext cx="163109" cy="158361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  <a:latin typeface="Rubik" pitchFamily="2" charset="-79"/>
              <a:ea typeface="Yu Gothic UI" panose="020B0500000000000000" pitchFamily="34" charset="-128"/>
              <a:cs typeface="Rubik" pitchFamily="2" charset="-79"/>
            </a:endParaRPr>
          </a:p>
        </p:txBody>
      </p:sp>
      <p:sp>
        <p:nvSpPr>
          <p:cNvPr id="315" name="Half-frame 314">
            <a:extLst>
              <a:ext uri="{FF2B5EF4-FFF2-40B4-BE49-F238E27FC236}">
                <a16:creationId xmlns:a16="http://schemas.microsoft.com/office/drawing/2014/main" id="{B17F2236-1A9E-334E-8748-FB254FCCB49D}"/>
              </a:ext>
            </a:extLst>
          </p:cNvPr>
          <p:cNvSpPr/>
          <p:nvPr/>
        </p:nvSpPr>
        <p:spPr>
          <a:xfrm rot="15876669">
            <a:off x="7602086" y="3484237"/>
            <a:ext cx="163109" cy="158361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  <a:latin typeface="Rubik" pitchFamily="2" charset="-79"/>
              <a:ea typeface="Yu Gothic UI" panose="020B0500000000000000" pitchFamily="34" charset="-128"/>
              <a:cs typeface="Rubik" pitchFamily="2" charset="-79"/>
            </a:endParaRPr>
          </a:p>
        </p:txBody>
      </p:sp>
      <p:pic>
        <p:nvPicPr>
          <p:cNvPr id="322" name="Picture 321">
            <a:extLst>
              <a:ext uri="{FF2B5EF4-FFF2-40B4-BE49-F238E27FC236}">
                <a16:creationId xmlns:a16="http://schemas.microsoft.com/office/drawing/2014/main" id="{4BDF8982-C969-C348-B6F5-1D454D797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37" y="2720860"/>
            <a:ext cx="488779" cy="59172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1E79F77-48EE-EB43-BA26-4C5D22AE5787}"/>
              </a:ext>
            </a:extLst>
          </p:cNvPr>
          <p:cNvSpPr txBox="1"/>
          <p:nvPr/>
        </p:nvSpPr>
        <p:spPr>
          <a:xfrm>
            <a:off x="3775633" y="2633945"/>
            <a:ext cx="1394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latent space </a:t>
            </a:r>
          </a:p>
          <a:p>
            <a:r>
              <a:rPr lang="en-US" sz="12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(32, )</a:t>
            </a:r>
          </a:p>
          <a:p>
            <a:r>
              <a:rPr lang="en-US" sz="12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z</a:t>
            </a:r>
          </a:p>
        </p:txBody>
      </p:sp>
      <p:cxnSp>
        <p:nvCxnSpPr>
          <p:cNvPr id="65" name="Straight Arrow Connector 29">
            <a:extLst>
              <a:ext uri="{FF2B5EF4-FFF2-40B4-BE49-F238E27FC236}">
                <a16:creationId xmlns:a16="http://schemas.microsoft.com/office/drawing/2014/main" id="{371F87DE-136D-5F4C-91AB-3DB0B711CF8D}"/>
              </a:ext>
            </a:extLst>
          </p:cNvPr>
          <p:cNvCxnSpPr>
            <a:cxnSpLocks/>
          </p:cNvCxnSpPr>
          <p:nvPr/>
        </p:nvCxnSpPr>
        <p:spPr>
          <a:xfrm rot="5400000">
            <a:off x="9445594" y="4068742"/>
            <a:ext cx="2857253" cy="964053"/>
          </a:xfrm>
          <a:prstGeom prst="curvedConnector3">
            <a:avLst>
              <a:gd name="adj1" fmla="val 99813"/>
            </a:avLst>
          </a:prstGeom>
          <a:ln w="508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29">
            <a:extLst>
              <a:ext uri="{FF2B5EF4-FFF2-40B4-BE49-F238E27FC236}">
                <a16:creationId xmlns:a16="http://schemas.microsoft.com/office/drawing/2014/main" id="{1CDAD509-2264-2442-ABCF-906F83B58973}"/>
              </a:ext>
            </a:extLst>
          </p:cNvPr>
          <p:cNvCxnSpPr>
            <a:cxnSpLocks/>
          </p:cNvCxnSpPr>
          <p:nvPr/>
        </p:nvCxnSpPr>
        <p:spPr>
          <a:xfrm>
            <a:off x="6235994" y="5976145"/>
            <a:ext cx="4177752" cy="3250"/>
          </a:xfrm>
          <a:prstGeom prst="straightConnector1">
            <a:avLst/>
          </a:prstGeom>
          <a:ln w="508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69C852D-D7BA-D04C-A015-C4FB8A35570B}"/>
              </a:ext>
            </a:extLst>
          </p:cNvPr>
          <p:cNvSpPr/>
          <p:nvPr/>
        </p:nvSpPr>
        <p:spPr>
          <a:xfrm>
            <a:off x="8717968" y="3798766"/>
            <a:ext cx="664686" cy="17544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MIX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438A53C-7860-E04A-A278-C588044C28A7}"/>
              </a:ext>
            </a:extLst>
          </p:cNvPr>
          <p:cNvSpPr/>
          <p:nvPr/>
        </p:nvSpPr>
        <p:spPr>
          <a:xfrm>
            <a:off x="9583725" y="4363035"/>
            <a:ext cx="363066" cy="6784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z’</a:t>
            </a:r>
          </a:p>
        </p:txBody>
      </p:sp>
      <p:cxnSp>
        <p:nvCxnSpPr>
          <p:cNvPr id="108" name="Straight Arrow Connector 29">
            <a:extLst>
              <a:ext uri="{FF2B5EF4-FFF2-40B4-BE49-F238E27FC236}">
                <a16:creationId xmlns:a16="http://schemas.microsoft.com/office/drawing/2014/main" id="{6020EC43-C677-444C-B534-CBD1918CA55F}"/>
              </a:ext>
            </a:extLst>
          </p:cNvPr>
          <p:cNvCxnSpPr>
            <a:cxnSpLocks/>
          </p:cNvCxnSpPr>
          <p:nvPr/>
        </p:nvCxnSpPr>
        <p:spPr>
          <a:xfrm flipV="1">
            <a:off x="6235994" y="4800170"/>
            <a:ext cx="1615114" cy="1175975"/>
          </a:xfrm>
          <a:prstGeom prst="bentConnector3">
            <a:avLst>
              <a:gd name="adj1" fmla="val -215"/>
            </a:avLst>
          </a:prstGeom>
          <a:ln w="50800">
            <a:solidFill>
              <a:schemeClr val="accent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Half-frame 123">
            <a:extLst>
              <a:ext uri="{FF2B5EF4-FFF2-40B4-BE49-F238E27FC236}">
                <a16:creationId xmlns:a16="http://schemas.microsoft.com/office/drawing/2014/main" id="{F0A23A8F-C34B-BF4C-B2FE-18642EAA9988}"/>
              </a:ext>
            </a:extLst>
          </p:cNvPr>
          <p:cNvSpPr/>
          <p:nvPr/>
        </p:nvSpPr>
        <p:spPr>
          <a:xfrm rot="18744222">
            <a:off x="6597996" y="5897306"/>
            <a:ext cx="157576" cy="126885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  <a:latin typeface="Rubik" pitchFamily="2" charset="-79"/>
              <a:ea typeface="Yu Gothic UI" panose="020B0500000000000000" pitchFamily="34" charset="-128"/>
              <a:cs typeface="Rubik" pitchFamily="2" charset="-79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7813003-982B-4F45-9D6E-0581B42D2388}"/>
              </a:ext>
            </a:extLst>
          </p:cNvPr>
          <p:cNvSpPr/>
          <p:nvPr/>
        </p:nvSpPr>
        <p:spPr>
          <a:xfrm>
            <a:off x="3582424" y="4356512"/>
            <a:ext cx="363066" cy="6784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4151668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206D993-09C4-454C-BA55-07F9077B2373}"/>
              </a:ext>
            </a:extLst>
          </p:cNvPr>
          <p:cNvSpPr/>
          <p:nvPr/>
        </p:nvSpPr>
        <p:spPr>
          <a:xfrm>
            <a:off x="2948513" y="1171333"/>
            <a:ext cx="2277875" cy="7946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VISION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41CC45-D0A5-344C-977D-529EF157FA42}"/>
              </a:ext>
            </a:extLst>
          </p:cNvPr>
          <p:cNvSpPr/>
          <p:nvPr/>
        </p:nvSpPr>
        <p:spPr>
          <a:xfrm>
            <a:off x="2948513" y="4266546"/>
            <a:ext cx="8251332" cy="7946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CONTROLLER</a:t>
            </a:r>
          </a:p>
        </p:txBody>
      </p:sp>
      <p:cxnSp>
        <p:nvCxnSpPr>
          <p:cNvPr id="4" name="Straight Arrow Connector 29">
            <a:extLst>
              <a:ext uri="{FF2B5EF4-FFF2-40B4-BE49-F238E27FC236}">
                <a16:creationId xmlns:a16="http://schemas.microsoft.com/office/drawing/2014/main" id="{0214E4F7-0958-3B44-A29E-1865FBB3A3A3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087451" y="1965960"/>
            <a:ext cx="0" cy="230058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DC7B35-A349-504F-A36E-AC2E304A0747}"/>
              </a:ext>
            </a:extLst>
          </p:cNvPr>
          <p:cNvSpPr/>
          <p:nvPr/>
        </p:nvSpPr>
        <p:spPr>
          <a:xfrm>
            <a:off x="6365326" y="1171333"/>
            <a:ext cx="2277875" cy="7946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MEMORY</a:t>
            </a:r>
          </a:p>
        </p:txBody>
      </p:sp>
      <p:cxnSp>
        <p:nvCxnSpPr>
          <p:cNvPr id="10" name="Straight Arrow Connector 29">
            <a:extLst>
              <a:ext uri="{FF2B5EF4-FFF2-40B4-BE49-F238E27FC236}">
                <a16:creationId xmlns:a16="http://schemas.microsoft.com/office/drawing/2014/main" id="{BA0425D5-8464-3F4D-B48E-47C6F178EF7B}"/>
              </a:ext>
            </a:extLst>
          </p:cNvPr>
          <p:cNvCxnSpPr>
            <a:cxnSpLocks/>
          </p:cNvCxnSpPr>
          <p:nvPr/>
        </p:nvCxnSpPr>
        <p:spPr>
          <a:xfrm>
            <a:off x="7501298" y="1965960"/>
            <a:ext cx="0" cy="230058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334A499-4D9F-FB40-BAC6-2C0E9A6EAF22}"/>
              </a:ext>
            </a:extLst>
          </p:cNvPr>
          <p:cNvSpPr/>
          <p:nvPr/>
        </p:nvSpPr>
        <p:spPr>
          <a:xfrm>
            <a:off x="2948513" y="2634373"/>
            <a:ext cx="2277875" cy="7946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Latent space z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ACA1BC-70B8-124D-9AA5-416D219E25DE}"/>
              </a:ext>
            </a:extLst>
          </p:cNvPr>
          <p:cNvSpPr/>
          <p:nvPr/>
        </p:nvSpPr>
        <p:spPr>
          <a:xfrm>
            <a:off x="6365326" y="2634372"/>
            <a:ext cx="2277875" cy="7946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LSTM hidden state</a:t>
            </a:r>
          </a:p>
        </p:txBody>
      </p:sp>
    </p:spTree>
    <p:extLst>
      <p:ext uri="{BB962C8B-B14F-4D97-AF65-F5344CB8AC3E}">
        <p14:creationId xmlns:p14="http://schemas.microsoft.com/office/powerpoint/2010/main" val="4215495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668F25A1-2365-CF46-93BD-AA641408BA66}"/>
              </a:ext>
            </a:extLst>
          </p:cNvPr>
          <p:cNvGrpSpPr/>
          <p:nvPr/>
        </p:nvGrpSpPr>
        <p:grpSpPr>
          <a:xfrm>
            <a:off x="556896" y="1326666"/>
            <a:ext cx="3775636" cy="3784968"/>
            <a:chOff x="556896" y="1326666"/>
            <a:chExt cx="3775636" cy="378496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19FB1B8-FD1E-1045-8DEE-C31807FD968A}"/>
                </a:ext>
              </a:extLst>
            </p:cNvPr>
            <p:cNvSpPr/>
            <p:nvPr/>
          </p:nvSpPr>
          <p:spPr>
            <a:xfrm>
              <a:off x="556896" y="132666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7CCCAE5-6F03-4847-B3A9-FD5F67A8983F}"/>
                </a:ext>
              </a:extLst>
            </p:cNvPr>
            <p:cNvSpPr/>
            <p:nvPr/>
          </p:nvSpPr>
          <p:spPr>
            <a:xfrm>
              <a:off x="1189678" y="132796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970A1D-C40D-1B4A-9C88-DC123C77F1C6}"/>
                </a:ext>
              </a:extLst>
            </p:cNvPr>
            <p:cNvSpPr/>
            <p:nvPr/>
          </p:nvSpPr>
          <p:spPr>
            <a:xfrm>
              <a:off x="1822460" y="132666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70E726-0DC1-4D45-B81A-D4364D7AF80D}"/>
                </a:ext>
              </a:extLst>
            </p:cNvPr>
            <p:cNvSpPr/>
            <p:nvPr/>
          </p:nvSpPr>
          <p:spPr>
            <a:xfrm>
              <a:off x="556896" y="1960742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43C1F0-6C27-E146-B2B2-91064FCFBABD}"/>
                </a:ext>
              </a:extLst>
            </p:cNvPr>
            <p:cNvSpPr/>
            <p:nvPr/>
          </p:nvSpPr>
          <p:spPr>
            <a:xfrm>
              <a:off x="1189678" y="1962036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0.1</a:t>
              </a:r>
            </a:p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7704E0-0FD2-F641-85FC-DE4655DFF35A}"/>
                </a:ext>
              </a:extLst>
            </p:cNvPr>
            <p:cNvSpPr/>
            <p:nvPr/>
          </p:nvSpPr>
          <p:spPr>
            <a:xfrm>
              <a:off x="1822460" y="1960742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0.2</a:t>
              </a:r>
            </a:p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DD1393-C95E-4040-BA22-2FC89E4AB051}"/>
                </a:ext>
              </a:extLst>
            </p:cNvPr>
            <p:cNvSpPr/>
            <p:nvPr/>
          </p:nvSpPr>
          <p:spPr>
            <a:xfrm>
              <a:off x="556896" y="2594818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7CA83D-B1E2-4041-AC4B-04F905CAB613}"/>
                </a:ext>
              </a:extLst>
            </p:cNvPr>
            <p:cNvSpPr/>
            <p:nvPr/>
          </p:nvSpPr>
          <p:spPr>
            <a:xfrm>
              <a:off x="1189678" y="2596112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0.4</a:t>
              </a:r>
            </a:p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5A4730-1837-CE4F-9DA8-F87A1C6B22D7}"/>
                </a:ext>
              </a:extLst>
            </p:cNvPr>
            <p:cNvSpPr/>
            <p:nvPr/>
          </p:nvSpPr>
          <p:spPr>
            <a:xfrm>
              <a:off x="1822460" y="2594818"/>
              <a:ext cx="612000" cy="61200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0.5</a:t>
              </a:r>
            </a:p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0BCC9DF-A3F3-6943-9051-0792B5B0F637}"/>
                </a:ext>
              </a:extLst>
            </p:cNvPr>
            <p:cNvSpPr/>
            <p:nvPr/>
          </p:nvSpPr>
          <p:spPr>
            <a:xfrm>
              <a:off x="556896" y="322889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56D79CC-4F63-D94F-9E99-5B0130AD4F4D}"/>
                </a:ext>
              </a:extLst>
            </p:cNvPr>
            <p:cNvSpPr/>
            <p:nvPr/>
          </p:nvSpPr>
          <p:spPr>
            <a:xfrm>
              <a:off x="1189678" y="3230188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0.7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F0F66FF-7E41-D343-8934-B5793F81674E}"/>
                </a:ext>
              </a:extLst>
            </p:cNvPr>
            <p:cNvSpPr/>
            <p:nvPr/>
          </p:nvSpPr>
          <p:spPr>
            <a:xfrm>
              <a:off x="1822460" y="3228894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0.8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64CD50E-C4D1-004B-B7DE-6EE4A97C8BCD}"/>
                </a:ext>
              </a:extLst>
            </p:cNvPr>
            <p:cNvSpPr/>
            <p:nvPr/>
          </p:nvSpPr>
          <p:spPr>
            <a:xfrm>
              <a:off x="556896" y="386297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D022161-406D-2047-80EB-E59A1B96BD59}"/>
                </a:ext>
              </a:extLst>
            </p:cNvPr>
            <p:cNvSpPr/>
            <p:nvPr/>
          </p:nvSpPr>
          <p:spPr>
            <a:xfrm>
              <a:off x="1189678" y="386426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57FA188-81BE-4C48-9CD9-0DA6B6FA713F}"/>
                </a:ext>
              </a:extLst>
            </p:cNvPr>
            <p:cNvSpPr/>
            <p:nvPr/>
          </p:nvSpPr>
          <p:spPr>
            <a:xfrm>
              <a:off x="1822460" y="386297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3277C2B-DAE0-7E43-ABCC-13001E74159F}"/>
                </a:ext>
              </a:extLst>
            </p:cNvPr>
            <p:cNvSpPr/>
            <p:nvPr/>
          </p:nvSpPr>
          <p:spPr>
            <a:xfrm>
              <a:off x="556896" y="449704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702B0C-884F-D141-B4C0-00A3B8691B6B}"/>
                </a:ext>
              </a:extLst>
            </p:cNvPr>
            <p:cNvSpPr/>
            <p:nvPr/>
          </p:nvSpPr>
          <p:spPr>
            <a:xfrm>
              <a:off x="1189678" y="449834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0F22A2E-4281-C143-B53C-79D53C31C46E}"/>
                </a:ext>
              </a:extLst>
            </p:cNvPr>
            <p:cNvSpPr/>
            <p:nvPr/>
          </p:nvSpPr>
          <p:spPr>
            <a:xfrm>
              <a:off x="1822460" y="449704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882B809-DB1D-C74C-B8D4-60573F028590}"/>
                </a:ext>
              </a:extLst>
            </p:cNvPr>
            <p:cNvSpPr/>
            <p:nvPr/>
          </p:nvSpPr>
          <p:spPr>
            <a:xfrm>
              <a:off x="2454968" y="132796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422E23-4550-6F43-B9E3-7BB016A2D52C}"/>
                </a:ext>
              </a:extLst>
            </p:cNvPr>
            <p:cNvSpPr/>
            <p:nvPr/>
          </p:nvSpPr>
          <p:spPr>
            <a:xfrm>
              <a:off x="3087750" y="132925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1AF28F-A84A-3E46-8671-A0F94B6CF268}"/>
                </a:ext>
              </a:extLst>
            </p:cNvPr>
            <p:cNvSpPr/>
            <p:nvPr/>
          </p:nvSpPr>
          <p:spPr>
            <a:xfrm>
              <a:off x="3720532" y="132796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7B385D3-DCB6-F24A-807F-AC00C31235D9}"/>
                </a:ext>
              </a:extLst>
            </p:cNvPr>
            <p:cNvSpPr/>
            <p:nvPr/>
          </p:nvSpPr>
          <p:spPr>
            <a:xfrm>
              <a:off x="2454968" y="1962036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0.3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B672205-215F-6541-A319-7A3B928862A4}"/>
                </a:ext>
              </a:extLst>
            </p:cNvPr>
            <p:cNvSpPr/>
            <p:nvPr/>
          </p:nvSpPr>
          <p:spPr>
            <a:xfrm>
              <a:off x="3087750" y="196333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95B85D5-6B3D-E844-BD00-6F5DBBD508B9}"/>
                </a:ext>
              </a:extLst>
            </p:cNvPr>
            <p:cNvSpPr/>
            <p:nvPr/>
          </p:nvSpPr>
          <p:spPr>
            <a:xfrm>
              <a:off x="3720532" y="196203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A22F55B-96E0-3546-BDD3-A99290D8C7E5}"/>
                </a:ext>
              </a:extLst>
            </p:cNvPr>
            <p:cNvSpPr/>
            <p:nvPr/>
          </p:nvSpPr>
          <p:spPr>
            <a:xfrm>
              <a:off x="2454968" y="2596112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0.6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99EE1C9-3003-854B-9C22-6D195BC26FD6}"/>
                </a:ext>
              </a:extLst>
            </p:cNvPr>
            <p:cNvSpPr/>
            <p:nvPr/>
          </p:nvSpPr>
          <p:spPr>
            <a:xfrm>
              <a:off x="3087750" y="259740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848B43-AF4D-8341-AAAA-CC6E71720FBA}"/>
                </a:ext>
              </a:extLst>
            </p:cNvPr>
            <p:cNvSpPr/>
            <p:nvPr/>
          </p:nvSpPr>
          <p:spPr>
            <a:xfrm>
              <a:off x="3720532" y="2596112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D4173B1-5180-424B-AE57-E49F6D13F203}"/>
                </a:ext>
              </a:extLst>
            </p:cNvPr>
            <p:cNvSpPr/>
            <p:nvPr/>
          </p:nvSpPr>
          <p:spPr>
            <a:xfrm>
              <a:off x="2454968" y="3230188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0.9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F71C1AE-9090-AA4D-BEC4-A65EBF44C410}"/>
                </a:ext>
              </a:extLst>
            </p:cNvPr>
            <p:cNvSpPr/>
            <p:nvPr/>
          </p:nvSpPr>
          <p:spPr>
            <a:xfrm>
              <a:off x="3087750" y="3231482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41B2E15-DFAB-FE42-A130-1F133D0CEDF2}"/>
                </a:ext>
              </a:extLst>
            </p:cNvPr>
            <p:cNvSpPr/>
            <p:nvPr/>
          </p:nvSpPr>
          <p:spPr>
            <a:xfrm>
              <a:off x="3720532" y="3230188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95A7392-C8EE-1748-B5D5-6E1E5192F1D1}"/>
                </a:ext>
              </a:extLst>
            </p:cNvPr>
            <p:cNvSpPr/>
            <p:nvPr/>
          </p:nvSpPr>
          <p:spPr>
            <a:xfrm>
              <a:off x="2454968" y="386426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03D9AB2-C1B9-BE4A-9816-62CCD210D603}"/>
                </a:ext>
              </a:extLst>
            </p:cNvPr>
            <p:cNvSpPr/>
            <p:nvPr/>
          </p:nvSpPr>
          <p:spPr>
            <a:xfrm>
              <a:off x="3087750" y="3865558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C3AC793-ED48-0145-BC15-16E35D418F3D}"/>
                </a:ext>
              </a:extLst>
            </p:cNvPr>
            <p:cNvSpPr/>
            <p:nvPr/>
          </p:nvSpPr>
          <p:spPr>
            <a:xfrm>
              <a:off x="3720532" y="386426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1B723D5-86E6-1746-985E-1E33A90CC221}"/>
                </a:ext>
              </a:extLst>
            </p:cNvPr>
            <p:cNvSpPr/>
            <p:nvPr/>
          </p:nvSpPr>
          <p:spPr>
            <a:xfrm>
              <a:off x="2454968" y="449834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EAB193A-174E-5E48-A099-386173ABC8F2}"/>
                </a:ext>
              </a:extLst>
            </p:cNvPr>
            <p:cNvSpPr/>
            <p:nvPr/>
          </p:nvSpPr>
          <p:spPr>
            <a:xfrm>
              <a:off x="3087750" y="449963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05DD274-7CBE-E440-9AB8-29E1F0EADA66}"/>
                </a:ext>
              </a:extLst>
            </p:cNvPr>
            <p:cNvSpPr/>
            <p:nvPr/>
          </p:nvSpPr>
          <p:spPr>
            <a:xfrm>
              <a:off x="3720532" y="449834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4B0DC9E-27B7-2845-8F1A-5776B2718D57}"/>
              </a:ext>
            </a:extLst>
          </p:cNvPr>
          <p:cNvGrpSpPr/>
          <p:nvPr/>
        </p:nvGrpSpPr>
        <p:grpSpPr>
          <a:xfrm>
            <a:off x="5122391" y="2266095"/>
            <a:ext cx="1884014" cy="1881446"/>
            <a:chOff x="5006604" y="2615600"/>
            <a:chExt cx="1884014" cy="188144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4D03FAA-B06E-E742-85A7-B2D12379CC07}"/>
                </a:ext>
              </a:extLst>
            </p:cNvPr>
            <p:cNvSpPr/>
            <p:nvPr/>
          </p:nvSpPr>
          <p:spPr>
            <a:xfrm>
              <a:off x="5006604" y="2616894"/>
              <a:ext cx="612000" cy="6120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1</a:t>
              </a:r>
            </a:p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4A9B31A-464E-EF4D-BF63-7F0AAFDE6E4D}"/>
                </a:ext>
              </a:extLst>
            </p:cNvPr>
            <p:cNvSpPr/>
            <p:nvPr/>
          </p:nvSpPr>
          <p:spPr>
            <a:xfrm>
              <a:off x="5639386" y="2615600"/>
              <a:ext cx="612000" cy="6120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1</a:t>
              </a:r>
            </a:p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B7BC263-086E-DC4B-93AF-4F8076C27B96}"/>
                </a:ext>
              </a:extLst>
            </p:cNvPr>
            <p:cNvSpPr/>
            <p:nvPr/>
          </p:nvSpPr>
          <p:spPr>
            <a:xfrm>
              <a:off x="5006604" y="3250970"/>
              <a:ext cx="612000" cy="6120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B5C7F9B-1E76-1942-B5CA-FE00328041FF}"/>
                </a:ext>
              </a:extLst>
            </p:cNvPr>
            <p:cNvSpPr/>
            <p:nvPr/>
          </p:nvSpPr>
          <p:spPr>
            <a:xfrm>
              <a:off x="5639386" y="3249676"/>
              <a:ext cx="612000" cy="6120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E091AEF-9824-B140-916B-FB28E5D2E50D}"/>
                </a:ext>
              </a:extLst>
            </p:cNvPr>
            <p:cNvSpPr/>
            <p:nvPr/>
          </p:nvSpPr>
          <p:spPr>
            <a:xfrm>
              <a:off x="5006604" y="3885046"/>
              <a:ext cx="618450" cy="6120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3</a:t>
              </a:r>
            </a:p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981042A-3D8F-BB4A-86C8-0A29F0EE2C0F}"/>
                </a:ext>
              </a:extLst>
            </p:cNvPr>
            <p:cNvSpPr/>
            <p:nvPr/>
          </p:nvSpPr>
          <p:spPr>
            <a:xfrm>
              <a:off x="5645836" y="3883752"/>
              <a:ext cx="612000" cy="6120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3</a:t>
              </a:r>
            </a:p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0B27841-A8D4-A947-8D2C-15857F7C18A0}"/>
                </a:ext>
              </a:extLst>
            </p:cNvPr>
            <p:cNvSpPr/>
            <p:nvPr/>
          </p:nvSpPr>
          <p:spPr>
            <a:xfrm>
              <a:off x="6278618" y="3253650"/>
              <a:ext cx="612000" cy="6120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FC48FC4-3A7E-BA4C-A450-DEABE1DC6196}"/>
                </a:ext>
              </a:extLst>
            </p:cNvPr>
            <p:cNvSpPr/>
            <p:nvPr/>
          </p:nvSpPr>
          <p:spPr>
            <a:xfrm>
              <a:off x="6274677" y="3877334"/>
              <a:ext cx="612000" cy="61841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3</a:t>
              </a:r>
            </a:p>
            <a:p>
              <a:pPr algn="ctr"/>
              <a:endParaRPr lang="en-US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AC2FD4D-BF3D-454D-8FBA-45646DD3BBEA}"/>
              </a:ext>
            </a:extLst>
          </p:cNvPr>
          <p:cNvGrpSpPr/>
          <p:nvPr/>
        </p:nvGrpSpPr>
        <p:grpSpPr>
          <a:xfrm>
            <a:off x="7636092" y="1326666"/>
            <a:ext cx="3775636" cy="3784968"/>
            <a:chOff x="556896" y="1326666"/>
            <a:chExt cx="3775636" cy="378496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81263AF-0899-2D40-B5FA-3ED2449F29A2}"/>
                </a:ext>
              </a:extLst>
            </p:cNvPr>
            <p:cNvSpPr/>
            <p:nvPr/>
          </p:nvSpPr>
          <p:spPr>
            <a:xfrm>
              <a:off x="556896" y="132666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346817E-DBB4-3F48-92B9-2E13D47AEE4A}"/>
                </a:ext>
              </a:extLst>
            </p:cNvPr>
            <p:cNvSpPr/>
            <p:nvPr/>
          </p:nvSpPr>
          <p:spPr>
            <a:xfrm>
              <a:off x="1189678" y="132796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EFDCA4D-7627-0741-8341-1E4A5D843819}"/>
                </a:ext>
              </a:extLst>
            </p:cNvPr>
            <p:cNvSpPr/>
            <p:nvPr/>
          </p:nvSpPr>
          <p:spPr>
            <a:xfrm>
              <a:off x="1822460" y="132666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D0131C2-16E7-9B4D-93EF-25D0A7576713}"/>
                </a:ext>
              </a:extLst>
            </p:cNvPr>
            <p:cNvSpPr/>
            <p:nvPr/>
          </p:nvSpPr>
          <p:spPr>
            <a:xfrm>
              <a:off x="556896" y="1960742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998838B-271A-E945-AA56-A087B66BF025}"/>
                </a:ext>
              </a:extLst>
            </p:cNvPr>
            <p:cNvSpPr/>
            <p:nvPr/>
          </p:nvSpPr>
          <p:spPr>
            <a:xfrm>
              <a:off x="1189678" y="1962036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2AB9A42-0A5E-CB45-80FA-F69078A64A88}"/>
                </a:ext>
              </a:extLst>
            </p:cNvPr>
            <p:cNvSpPr/>
            <p:nvPr/>
          </p:nvSpPr>
          <p:spPr>
            <a:xfrm>
              <a:off x="1822460" y="1960742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386921E-841D-8E46-BF34-DF200A053947}"/>
                </a:ext>
              </a:extLst>
            </p:cNvPr>
            <p:cNvSpPr/>
            <p:nvPr/>
          </p:nvSpPr>
          <p:spPr>
            <a:xfrm>
              <a:off x="556896" y="2594818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04949CC-870C-E544-B89C-7FB1D7CFF2D8}"/>
                </a:ext>
              </a:extLst>
            </p:cNvPr>
            <p:cNvSpPr/>
            <p:nvPr/>
          </p:nvSpPr>
          <p:spPr>
            <a:xfrm>
              <a:off x="1189678" y="2596112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46AB657-A36A-F34B-9EBA-EB610092A4DA}"/>
                </a:ext>
              </a:extLst>
            </p:cNvPr>
            <p:cNvSpPr/>
            <p:nvPr/>
          </p:nvSpPr>
          <p:spPr>
            <a:xfrm>
              <a:off x="1822460" y="2594818"/>
              <a:ext cx="612000" cy="61200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10.8</a:t>
              </a:r>
            </a:p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409EB39-C595-734F-96AD-2BB9CE60883F}"/>
                </a:ext>
              </a:extLst>
            </p:cNvPr>
            <p:cNvSpPr/>
            <p:nvPr/>
          </p:nvSpPr>
          <p:spPr>
            <a:xfrm>
              <a:off x="556896" y="322889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B0F1CDE-202B-D642-8561-6E23C74924ED}"/>
                </a:ext>
              </a:extLst>
            </p:cNvPr>
            <p:cNvSpPr/>
            <p:nvPr/>
          </p:nvSpPr>
          <p:spPr>
            <a:xfrm>
              <a:off x="1189678" y="3230188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E0A49EF-22BD-B947-AF4E-6B513A909F86}"/>
                </a:ext>
              </a:extLst>
            </p:cNvPr>
            <p:cNvSpPr/>
            <p:nvPr/>
          </p:nvSpPr>
          <p:spPr>
            <a:xfrm>
              <a:off x="1822460" y="3228894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D867091-C260-C24E-870C-E360B2ADE5C6}"/>
                </a:ext>
              </a:extLst>
            </p:cNvPr>
            <p:cNvSpPr/>
            <p:nvPr/>
          </p:nvSpPr>
          <p:spPr>
            <a:xfrm>
              <a:off x="556896" y="386297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650DDBE-877A-1640-BA96-78E2A402AE0E}"/>
                </a:ext>
              </a:extLst>
            </p:cNvPr>
            <p:cNvSpPr/>
            <p:nvPr/>
          </p:nvSpPr>
          <p:spPr>
            <a:xfrm>
              <a:off x="1189678" y="386426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2511837-649A-474E-BB5A-A0ABACBEDC45}"/>
                </a:ext>
              </a:extLst>
            </p:cNvPr>
            <p:cNvSpPr/>
            <p:nvPr/>
          </p:nvSpPr>
          <p:spPr>
            <a:xfrm>
              <a:off x="1822460" y="386297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B99D7E8-AA75-6343-BB27-257F7ACCEF48}"/>
                </a:ext>
              </a:extLst>
            </p:cNvPr>
            <p:cNvSpPr/>
            <p:nvPr/>
          </p:nvSpPr>
          <p:spPr>
            <a:xfrm>
              <a:off x="556896" y="449704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D5A17CC-3F6D-DD40-8393-586E54DF6B0A}"/>
                </a:ext>
              </a:extLst>
            </p:cNvPr>
            <p:cNvSpPr/>
            <p:nvPr/>
          </p:nvSpPr>
          <p:spPr>
            <a:xfrm>
              <a:off x="1189678" y="449834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028AD34-AB12-124C-A774-D4B981F07853}"/>
                </a:ext>
              </a:extLst>
            </p:cNvPr>
            <p:cNvSpPr/>
            <p:nvPr/>
          </p:nvSpPr>
          <p:spPr>
            <a:xfrm>
              <a:off x="1822460" y="449704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0FE4188-AE04-9546-AFD5-35EEBDD83E10}"/>
                </a:ext>
              </a:extLst>
            </p:cNvPr>
            <p:cNvSpPr/>
            <p:nvPr/>
          </p:nvSpPr>
          <p:spPr>
            <a:xfrm>
              <a:off x="2454968" y="132796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5FE60DE-8568-194C-B55E-F2C9232CA44B}"/>
                </a:ext>
              </a:extLst>
            </p:cNvPr>
            <p:cNvSpPr/>
            <p:nvPr/>
          </p:nvSpPr>
          <p:spPr>
            <a:xfrm>
              <a:off x="3087750" y="132925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8D06410-8254-884B-B6E3-42D277883013}"/>
                </a:ext>
              </a:extLst>
            </p:cNvPr>
            <p:cNvSpPr/>
            <p:nvPr/>
          </p:nvSpPr>
          <p:spPr>
            <a:xfrm>
              <a:off x="3720532" y="132796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9B1368D-181B-5E4F-910D-2BDE21364FD0}"/>
                </a:ext>
              </a:extLst>
            </p:cNvPr>
            <p:cNvSpPr/>
            <p:nvPr/>
          </p:nvSpPr>
          <p:spPr>
            <a:xfrm>
              <a:off x="2454968" y="1962036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F832CC0-B3C1-A144-8CF7-89562C13F123}"/>
                </a:ext>
              </a:extLst>
            </p:cNvPr>
            <p:cNvSpPr/>
            <p:nvPr/>
          </p:nvSpPr>
          <p:spPr>
            <a:xfrm>
              <a:off x="3087750" y="196333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9D5D5C8-FFC7-1A4D-AFFC-7AC7FDE46713}"/>
                </a:ext>
              </a:extLst>
            </p:cNvPr>
            <p:cNvSpPr/>
            <p:nvPr/>
          </p:nvSpPr>
          <p:spPr>
            <a:xfrm>
              <a:off x="3720532" y="196203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CF38A5F-80C2-2E47-83C1-76C47527FA24}"/>
                </a:ext>
              </a:extLst>
            </p:cNvPr>
            <p:cNvSpPr/>
            <p:nvPr/>
          </p:nvSpPr>
          <p:spPr>
            <a:xfrm>
              <a:off x="2454968" y="2596112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2151C41-67FE-B04F-9523-1C3C9F799E1F}"/>
                </a:ext>
              </a:extLst>
            </p:cNvPr>
            <p:cNvSpPr/>
            <p:nvPr/>
          </p:nvSpPr>
          <p:spPr>
            <a:xfrm>
              <a:off x="3087750" y="259740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9E52E9A-6276-884D-B476-72AF29D5E324}"/>
                </a:ext>
              </a:extLst>
            </p:cNvPr>
            <p:cNvSpPr/>
            <p:nvPr/>
          </p:nvSpPr>
          <p:spPr>
            <a:xfrm>
              <a:off x="3720532" y="2596112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17331B9-2600-EA40-9920-ED92F0C07D61}"/>
                </a:ext>
              </a:extLst>
            </p:cNvPr>
            <p:cNvSpPr/>
            <p:nvPr/>
          </p:nvSpPr>
          <p:spPr>
            <a:xfrm>
              <a:off x="2454968" y="3230188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C8F5A12-0FCF-CA4A-B87C-491738826027}"/>
                </a:ext>
              </a:extLst>
            </p:cNvPr>
            <p:cNvSpPr/>
            <p:nvPr/>
          </p:nvSpPr>
          <p:spPr>
            <a:xfrm>
              <a:off x="3087750" y="3231482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1270357-D39F-E148-AB87-903F1847C44D}"/>
                </a:ext>
              </a:extLst>
            </p:cNvPr>
            <p:cNvSpPr/>
            <p:nvPr/>
          </p:nvSpPr>
          <p:spPr>
            <a:xfrm>
              <a:off x="3720532" y="3230188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F9DC4F9-3581-D34D-89C0-EECC02864C45}"/>
                </a:ext>
              </a:extLst>
            </p:cNvPr>
            <p:cNvSpPr/>
            <p:nvPr/>
          </p:nvSpPr>
          <p:spPr>
            <a:xfrm>
              <a:off x="2454968" y="386426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9199AA5-40D5-0346-B2D0-4FCC91031468}"/>
                </a:ext>
              </a:extLst>
            </p:cNvPr>
            <p:cNvSpPr/>
            <p:nvPr/>
          </p:nvSpPr>
          <p:spPr>
            <a:xfrm>
              <a:off x="3087750" y="3865558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EF81CD-3B7D-F146-A8C9-AC0A293254E9}"/>
                </a:ext>
              </a:extLst>
            </p:cNvPr>
            <p:cNvSpPr/>
            <p:nvPr/>
          </p:nvSpPr>
          <p:spPr>
            <a:xfrm>
              <a:off x="3720532" y="386426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E4518CB-0AAE-B840-A6FA-3CEA1C0FD72E}"/>
                </a:ext>
              </a:extLst>
            </p:cNvPr>
            <p:cNvSpPr/>
            <p:nvPr/>
          </p:nvSpPr>
          <p:spPr>
            <a:xfrm>
              <a:off x="2454968" y="449834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38068F5-6CFC-E441-B2F7-E3B389CAC771}"/>
                </a:ext>
              </a:extLst>
            </p:cNvPr>
            <p:cNvSpPr/>
            <p:nvPr/>
          </p:nvSpPr>
          <p:spPr>
            <a:xfrm>
              <a:off x="3087750" y="449963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804452E-FC30-F84E-8AD3-30C83434839B}"/>
                </a:ext>
              </a:extLst>
            </p:cNvPr>
            <p:cNvSpPr/>
            <p:nvPr/>
          </p:nvSpPr>
          <p:spPr>
            <a:xfrm>
              <a:off x="3720532" y="449834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EFAAE2E-1AC4-2742-A93E-F5154618BB67}"/>
              </a:ext>
            </a:extLst>
          </p:cNvPr>
          <p:cNvSpPr/>
          <p:nvPr/>
        </p:nvSpPr>
        <p:spPr>
          <a:xfrm>
            <a:off x="6385364" y="2261661"/>
            <a:ext cx="617945" cy="612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1</a:t>
            </a:r>
          </a:p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57EF840-F722-5D4C-A8DE-E28F6C574CD5}"/>
              </a:ext>
            </a:extLst>
          </p:cNvPr>
          <p:cNvSpPr txBox="1"/>
          <p:nvPr/>
        </p:nvSpPr>
        <p:spPr>
          <a:xfrm>
            <a:off x="5102048" y="4365337"/>
            <a:ext cx="316336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1*0.1 + 1*0.2 + 1*0.3 +</a:t>
            </a:r>
          </a:p>
          <a:p>
            <a:r>
              <a:rPr lang="en-US" dirty="0"/>
              <a:t>2*0.4 + 2*0.5 + 2*0.6 +</a:t>
            </a:r>
          </a:p>
          <a:p>
            <a:r>
              <a:rPr lang="en-US" dirty="0"/>
              <a:t>2*0.7 + 2*0.8 + 2*0.9</a:t>
            </a:r>
          </a:p>
          <a:p>
            <a:r>
              <a:rPr lang="en-US" dirty="0"/>
              <a:t>= 10.8</a:t>
            </a:r>
          </a:p>
        </p:txBody>
      </p:sp>
      <p:sp>
        <p:nvSpPr>
          <p:cNvPr id="114" name="Cross 113">
            <a:extLst>
              <a:ext uri="{FF2B5EF4-FFF2-40B4-BE49-F238E27FC236}">
                <a16:creationId xmlns:a16="http://schemas.microsoft.com/office/drawing/2014/main" id="{B5CAD037-225F-0F4A-A84F-22FCA0E6F1F3}"/>
              </a:ext>
            </a:extLst>
          </p:cNvPr>
          <p:cNvSpPr/>
          <p:nvPr/>
        </p:nvSpPr>
        <p:spPr>
          <a:xfrm>
            <a:off x="4540391" y="3084380"/>
            <a:ext cx="284400" cy="285145"/>
          </a:xfrm>
          <a:prstGeom prst="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9AD2AEC5-BE04-9A49-A297-A0CC943EB1C1}"/>
              </a:ext>
            </a:extLst>
          </p:cNvPr>
          <p:cNvSpPr/>
          <p:nvPr/>
        </p:nvSpPr>
        <p:spPr>
          <a:xfrm>
            <a:off x="7159336" y="3084380"/>
            <a:ext cx="341797" cy="285145"/>
          </a:xfrm>
          <a:prstGeom prst="rightArrow">
            <a:avLst>
              <a:gd name="adj1" fmla="val 50000"/>
              <a:gd name="adj2" fmla="val 4792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7525926-ECDE-8C43-A899-5AB1388BC14D}"/>
              </a:ext>
            </a:extLst>
          </p:cNvPr>
          <p:cNvSpPr txBox="1"/>
          <p:nvPr/>
        </p:nvSpPr>
        <p:spPr>
          <a:xfrm>
            <a:off x="681110" y="757426"/>
            <a:ext cx="365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ubik" pitchFamily="2" charset="-79"/>
                <a:cs typeface="Rubik" pitchFamily="2" charset="-79"/>
              </a:rPr>
              <a:t>image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5F7567D-FE5C-EA4A-B155-FD8447AB1AD4}"/>
              </a:ext>
            </a:extLst>
          </p:cNvPr>
          <p:cNvSpPr txBox="1"/>
          <p:nvPr/>
        </p:nvSpPr>
        <p:spPr>
          <a:xfrm>
            <a:off x="4332532" y="757426"/>
            <a:ext cx="330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ubik" pitchFamily="2" charset="-79"/>
                <a:cs typeface="Rubik" pitchFamily="2" charset="-79"/>
              </a:rPr>
              <a:t>filter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5840B2-1DC1-FD46-AA7B-721EC8338333}"/>
              </a:ext>
            </a:extLst>
          </p:cNvPr>
          <p:cNvSpPr txBox="1"/>
          <p:nvPr/>
        </p:nvSpPr>
        <p:spPr>
          <a:xfrm>
            <a:off x="7802168" y="764218"/>
            <a:ext cx="330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ubik" pitchFamily="2" charset="-79"/>
                <a:cs typeface="Rubik" pitchFamily="2" charset="-79"/>
              </a:rPr>
              <a:t>feature map</a:t>
            </a:r>
          </a:p>
        </p:txBody>
      </p:sp>
      <p:sp>
        <p:nvSpPr>
          <p:cNvPr id="121" name="Cross 120">
            <a:extLst>
              <a:ext uri="{FF2B5EF4-FFF2-40B4-BE49-F238E27FC236}">
                <a16:creationId xmlns:a16="http://schemas.microsoft.com/office/drawing/2014/main" id="{FCEA66EC-7568-CE41-9229-7C046BEB2133}"/>
              </a:ext>
            </a:extLst>
          </p:cNvPr>
          <p:cNvSpPr/>
          <p:nvPr/>
        </p:nvSpPr>
        <p:spPr>
          <a:xfrm>
            <a:off x="4528703" y="823702"/>
            <a:ext cx="284400" cy="285145"/>
          </a:xfrm>
          <a:prstGeom prst="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A9CBF3CB-DF00-CD45-89FC-A12458B288BF}"/>
              </a:ext>
            </a:extLst>
          </p:cNvPr>
          <p:cNvSpPr/>
          <p:nvPr/>
        </p:nvSpPr>
        <p:spPr>
          <a:xfrm>
            <a:off x="7147648" y="823702"/>
            <a:ext cx="341797" cy="285145"/>
          </a:xfrm>
          <a:prstGeom prst="rightArrow">
            <a:avLst>
              <a:gd name="adj1" fmla="val 50000"/>
              <a:gd name="adj2" fmla="val 4792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03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3192</TotalTime>
  <Words>285</Words>
  <Application>Microsoft Macintosh PowerPoint</Application>
  <PresentationFormat>Widescreen</PresentationFormat>
  <Paragraphs>148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Rubik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Green</dc:creator>
  <cp:lastModifiedBy>Adam Green</cp:lastModifiedBy>
  <cp:revision>45</cp:revision>
  <dcterms:created xsi:type="dcterms:W3CDTF">2020-01-08T06:19:05Z</dcterms:created>
  <dcterms:modified xsi:type="dcterms:W3CDTF">2020-02-01T20:09:38Z</dcterms:modified>
</cp:coreProperties>
</file>